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Bricolage Grotesque" panose="020B0604020202020204" charset="0"/>
      <p:regular r:id="rId22"/>
    </p:embeddedFont>
    <p:embeddedFont>
      <p:font typeface="Bricolage Grotesque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85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36385" y="8831096"/>
            <a:ext cx="1652291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736385" y="2228037"/>
            <a:ext cx="10665243" cy="543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08"/>
              </a:lnSpc>
            </a:pPr>
            <a:r>
              <a:rPr lang="en-US" sz="10400" b="1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Smart Order &amp; Inventory Management System</a:t>
            </a:r>
          </a:p>
        </p:txBody>
      </p:sp>
      <p:sp>
        <p:nvSpPr>
          <p:cNvPr id="4" name="Freeform 4"/>
          <p:cNvSpPr/>
          <p:nvPr/>
        </p:nvSpPr>
        <p:spPr>
          <a:xfrm rot="4326401">
            <a:off x="7517219" y="-2351303"/>
            <a:ext cx="14975430" cy="12945611"/>
          </a:xfrm>
          <a:custGeom>
            <a:avLst/>
            <a:gdLst/>
            <a:ahLst/>
            <a:cxnLst/>
            <a:rect l="l" t="t" r="r" b="b"/>
            <a:pathLst>
              <a:path w="14975430" h="12945611">
                <a:moveTo>
                  <a:pt x="0" y="0"/>
                </a:moveTo>
                <a:lnTo>
                  <a:pt x="14975430" y="0"/>
                </a:lnTo>
                <a:lnTo>
                  <a:pt x="14975430" y="12945611"/>
                </a:lnTo>
                <a:lnTo>
                  <a:pt x="0" y="12945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1187103">
            <a:off x="14189725" y="5259951"/>
            <a:ext cx="833395" cy="8333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59160" y="59160"/>
              <a:ext cx="694479" cy="694479"/>
            </a:xfrm>
            <a:custGeom>
              <a:avLst/>
              <a:gdLst/>
              <a:ahLst/>
              <a:cxnLst/>
              <a:rect l="l" t="t" r="r" b="b"/>
              <a:pathLst>
                <a:path w="694479" h="694479">
                  <a:moveTo>
                    <a:pt x="386527" y="25020"/>
                  </a:moveTo>
                  <a:lnTo>
                    <a:pt x="437269" y="133745"/>
                  </a:lnTo>
                  <a:cubicBezTo>
                    <a:pt x="462647" y="188123"/>
                    <a:pt x="506357" y="231833"/>
                    <a:pt x="560735" y="257211"/>
                  </a:cubicBezTo>
                  <a:lnTo>
                    <a:pt x="669460" y="307953"/>
                  </a:lnTo>
                  <a:cubicBezTo>
                    <a:pt x="684724" y="315077"/>
                    <a:pt x="694480" y="330396"/>
                    <a:pt x="694480" y="347240"/>
                  </a:cubicBezTo>
                  <a:cubicBezTo>
                    <a:pt x="694480" y="364084"/>
                    <a:pt x="684724" y="379403"/>
                    <a:pt x="669460" y="386527"/>
                  </a:cubicBezTo>
                  <a:lnTo>
                    <a:pt x="560735" y="437269"/>
                  </a:lnTo>
                  <a:cubicBezTo>
                    <a:pt x="506357" y="462647"/>
                    <a:pt x="462647" y="506357"/>
                    <a:pt x="437269" y="560735"/>
                  </a:cubicBezTo>
                  <a:lnTo>
                    <a:pt x="386527" y="669460"/>
                  </a:lnTo>
                  <a:cubicBezTo>
                    <a:pt x="379403" y="684724"/>
                    <a:pt x="364084" y="694480"/>
                    <a:pt x="347240" y="694480"/>
                  </a:cubicBezTo>
                  <a:cubicBezTo>
                    <a:pt x="330396" y="694480"/>
                    <a:pt x="315077" y="684724"/>
                    <a:pt x="307953" y="669460"/>
                  </a:cubicBezTo>
                  <a:lnTo>
                    <a:pt x="257211" y="560735"/>
                  </a:lnTo>
                  <a:cubicBezTo>
                    <a:pt x="231833" y="506357"/>
                    <a:pt x="188123" y="462647"/>
                    <a:pt x="133745" y="437269"/>
                  </a:cubicBezTo>
                  <a:lnTo>
                    <a:pt x="25020" y="386527"/>
                  </a:lnTo>
                  <a:cubicBezTo>
                    <a:pt x="9756" y="379403"/>
                    <a:pt x="0" y="364084"/>
                    <a:pt x="0" y="347240"/>
                  </a:cubicBezTo>
                  <a:cubicBezTo>
                    <a:pt x="0" y="330396"/>
                    <a:pt x="9756" y="315077"/>
                    <a:pt x="25020" y="307953"/>
                  </a:cubicBezTo>
                  <a:lnTo>
                    <a:pt x="133745" y="257211"/>
                  </a:lnTo>
                  <a:cubicBezTo>
                    <a:pt x="188123" y="231833"/>
                    <a:pt x="231833" y="188123"/>
                    <a:pt x="257211" y="133745"/>
                  </a:cubicBezTo>
                  <a:lnTo>
                    <a:pt x="307953" y="25020"/>
                  </a:lnTo>
                  <a:cubicBezTo>
                    <a:pt x="315077" y="9756"/>
                    <a:pt x="330396" y="0"/>
                    <a:pt x="347240" y="0"/>
                  </a:cubicBezTo>
                  <a:cubicBezTo>
                    <a:pt x="364084" y="0"/>
                    <a:pt x="379403" y="9756"/>
                    <a:pt x="386527" y="250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046613" y="7771207"/>
            <a:ext cx="7212687" cy="85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9"/>
              </a:lnSpc>
              <a:spcBef>
                <a:spcPct val="0"/>
              </a:spcBef>
            </a:pPr>
            <a:r>
              <a:rPr lang="en-US" sz="6332" b="1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By: Garvit Agarwal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13214" y="708224"/>
            <a:ext cx="8670422" cy="717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4"/>
              </a:lnSpc>
              <a:spcBef>
                <a:spcPct val="0"/>
              </a:spcBef>
            </a:pPr>
            <a:r>
              <a:rPr lang="en-US" sz="5245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"The Shopping Experience"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289829"/>
            <a:ext cx="15270123" cy="381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Product Catalog: Visual grid with "In Stock" indicators.</a:t>
            </a:r>
          </a:p>
          <a:p>
            <a:pPr marL="777240" lvl="1" indent="-388620" algn="l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Smart Cart: * State maintained via Angular Signals (No page reloads).</a:t>
            </a:r>
          </a:p>
          <a:p>
            <a:pPr marL="777240" lvl="1" indent="-388620" algn="l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Real-time total calculation.</a:t>
            </a:r>
          </a:p>
          <a:p>
            <a:pPr marL="777240" lvl="1" indent="-388620" algn="l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Checkout: * Address &amp; Payment mode selection.</a:t>
            </a:r>
          </a:p>
          <a:p>
            <a:pPr marL="777240" lvl="1" indent="-388620" algn="l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My Orders: History tracking with status updates.</a:t>
            </a:r>
          </a:p>
        </p:txBody>
      </p:sp>
      <p:sp>
        <p:nvSpPr>
          <p:cNvPr id="4" name="Freeform 4"/>
          <p:cNvSpPr/>
          <p:nvPr/>
        </p:nvSpPr>
        <p:spPr>
          <a:xfrm rot="798755">
            <a:off x="6256218" y="2237233"/>
            <a:ext cx="14736981" cy="12739482"/>
          </a:xfrm>
          <a:custGeom>
            <a:avLst/>
            <a:gdLst/>
            <a:ahLst/>
            <a:cxnLst/>
            <a:rect l="l" t="t" r="r" b="b"/>
            <a:pathLst>
              <a:path w="14736981" h="12739482">
                <a:moveTo>
                  <a:pt x="0" y="0"/>
                </a:moveTo>
                <a:lnTo>
                  <a:pt x="14736981" y="0"/>
                </a:lnTo>
                <a:lnTo>
                  <a:pt x="14736981" y="12739482"/>
                </a:lnTo>
                <a:lnTo>
                  <a:pt x="0" y="12739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12" r="-5012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59659" y="0"/>
            <a:ext cx="11301259" cy="4916048"/>
          </a:xfrm>
          <a:custGeom>
            <a:avLst/>
            <a:gdLst/>
            <a:ahLst/>
            <a:cxnLst/>
            <a:rect l="l" t="t" r="r" b="b"/>
            <a:pathLst>
              <a:path w="11301259" h="4916048">
                <a:moveTo>
                  <a:pt x="0" y="0"/>
                </a:moveTo>
                <a:lnTo>
                  <a:pt x="11301259" y="0"/>
                </a:lnTo>
                <a:lnTo>
                  <a:pt x="11301259" y="4916048"/>
                </a:lnTo>
                <a:lnTo>
                  <a:pt x="0" y="4916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5902" y="616896"/>
            <a:ext cx="7152806" cy="5029317"/>
          </a:xfrm>
          <a:custGeom>
            <a:avLst/>
            <a:gdLst/>
            <a:ahLst/>
            <a:cxnLst/>
            <a:rect l="l" t="t" r="r" b="b"/>
            <a:pathLst>
              <a:path w="7152806" h="5029317">
                <a:moveTo>
                  <a:pt x="0" y="0"/>
                </a:moveTo>
                <a:lnTo>
                  <a:pt x="7152805" y="0"/>
                </a:lnTo>
                <a:lnTo>
                  <a:pt x="7152805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64309" y="4596850"/>
            <a:ext cx="11301259" cy="5269212"/>
          </a:xfrm>
          <a:custGeom>
            <a:avLst/>
            <a:gdLst/>
            <a:ahLst/>
            <a:cxnLst/>
            <a:rect l="l" t="t" r="r" b="b"/>
            <a:pathLst>
              <a:path w="11301259" h="5269212">
                <a:moveTo>
                  <a:pt x="0" y="0"/>
                </a:moveTo>
                <a:lnTo>
                  <a:pt x="11301259" y="0"/>
                </a:lnTo>
                <a:lnTo>
                  <a:pt x="11301259" y="5269212"/>
                </a:lnTo>
                <a:lnTo>
                  <a:pt x="0" y="5269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6854651"/>
            <a:ext cx="9436224" cy="2854458"/>
          </a:xfrm>
          <a:custGeom>
            <a:avLst/>
            <a:gdLst/>
            <a:ahLst/>
            <a:cxnLst/>
            <a:rect l="l" t="t" r="r" b="b"/>
            <a:pathLst>
              <a:path w="9436224" h="2854458">
                <a:moveTo>
                  <a:pt x="0" y="0"/>
                </a:moveTo>
                <a:lnTo>
                  <a:pt x="9436224" y="0"/>
                </a:lnTo>
                <a:lnTo>
                  <a:pt x="9436224" y="2854458"/>
                </a:lnTo>
                <a:lnTo>
                  <a:pt x="0" y="28544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04544" y="708224"/>
            <a:ext cx="4925456" cy="710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54"/>
              </a:lnSpc>
              <a:spcBef>
                <a:spcPct val="0"/>
              </a:spcBef>
            </a:pPr>
            <a:r>
              <a:rPr lang="en-US" sz="5245" b="1" dirty="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“Z+ Security”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289829"/>
            <a:ext cx="14213086" cy="458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0"/>
              </a:lnSpc>
            </a:pPr>
            <a:endParaRPr/>
          </a:p>
          <a:p>
            <a:pPr marL="777240" lvl="1" indent="-388620" algn="l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JWT (JSON Web Tokens): Implemented stateless authentication. </a:t>
            </a:r>
          </a:p>
          <a:p>
            <a:pPr marL="777240" lvl="1" indent="-388620" algn="l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Role-Based Access Control (RBAC)</a:t>
            </a:r>
          </a:p>
          <a:p>
            <a:pPr marL="777240" lvl="1" indent="-388620" algn="l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BCrypt Password Hashing</a:t>
            </a:r>
          </a:p>
          <a:p>
            <a:pPr marL="777240" lvl="1" indent="-388620" algn="l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API Gateway Security</a:t>
            </a:r>
          </a:p>
          <a:p>
            <a:pPr marL="777240" lvl="1" indent="-388620" algn="l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Input Validation</a:t>
            </a:r>
          </a:p>
        </p:txBody>
      </p:sp>
      <p:sp>
        <p:nvSpPr>
          <p:cNvPr id="4" name="Freeform 4"/>
          <p:cNvSpPr/>
          <p:nvPr/>
        </p:nvSpPr>
        <p:spPr>
          <a:xfrm rot="798755">
            <a:off x="6256218" y="2237233"/>
            <a:ext cx="14736981" cy="12739482"/>
          </a:xfrm>
          <a:custGeom>
            <a:avLst/>
            <a:gdLst/>
            <a:ahLst/>
            <a:cxnLst/>
            <a:rect l="l" t="t" r="r" b="b"/>
            <a:pathLst>
              <a:path w="14736981" h="12739482">
                <a:moveTo>
                  <a:pt x="0" y="0"/>
                </a:moveTo>
                <a:lnTo>
                  <a:pt x="14736981" y="0"/>
                </a:lnTo>
                <a:lnTo>
                  <a:pt x="14736981" y="12739482"/>
                </a:lnTo>
                <a:lnTo>
                  <a:pt x="0" y="12739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60212"/>
            <a:ext cx="3843767" cy="4363503"/>
          </a:xfrm>
          <a:custGeom>
            <a:avLst/>
            <a:gdLst/>
            <a:ahLst/>
            <a:cxnLst/>
            <a:rect l="l" t="t" r="r" b="b"/>
            <a:pathLst>
              <a:path w="3843767" h="4363503">
                <a:moveTo>
                  <a:pt x="0" y="0"/>
                </a:moveTo>
                <a:lnTo>
                  <a:pt x="3843767" y="0"/>
                </a:lnTo>
                <a:lnTo>
                  <a:pt x="3843767" y="4363504"/>
                </a:lnTo>
                <a:lnTo>
                  <a:pt x="0" y="4363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143500"/>
            <a:ext cx="3843767" cy="4586622"/>
          </a:xfrm>
          <a:custGeom>
            <a:avLst/>
            <a:gdLst/>
            <a:ahLst/>
            <a:cxnLst/>
            <a:rect l="l" t="t" r="r" b="b"/>
            <a:pathLst>
              <a:path w="3843767" h="4586622">
                <a:moveTo>
                  <a:pt x="0" y="0"/>
                </a:moveTo>
                <a:lnTo>
                  <a:pt x="3843767" y="0"/>
                </a:lnTo>
                <a:lnTo>
                  <a:pt x="3843767" y="4586622"/>
                </a:lnTo>
                <a:lnTo>
                  <a:pt x="0" y="4586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43212" y="6575514"/>
            <a:ext cx="12358000" cy="2302264"/>
          </a:xfrm>
          <a:custGeom>
            <a:avLst/>
            <a:gdLst/>
            <a:ahLst/>
            <a:cxnLst/>
            <a:rect l="l" t="t" r="r" b="b"/>
            <a:pathLst>
              <a:path w="12358000" h="2302264">
                <a:moveTo>
                  <a:pt x="0" y="0"/>
                </a:moveTo>
                <a:lnTo>
                  <a:pt x="12357999" y="0"/>
                </a:lnTo>
                <a:lnTo>
                  <a:pt x="12357999" y="2302264"/>
                </a:lnTo>
                <a:lnTo>
                  <a:pt x="0" y="2302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95" r="-2380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71582" y="630300"/>
            <a:ext cx="11301259" cy="4803035"/>
          </a:xfrm>
          <a:custGeom>
            <a:avLst/>
            <a:gdLst/>
            <a:ahLst/>
            <a:cxnLst/>
            <a:rect l="l" t="t" r="r" b="b"/>
            <a:pathLst>
              <a:path w="11301259" h="4803035">
                <a:moveTo>
                  <a:pt x="0" y="0"/>
                </a:moveTo>
                <a:lnTo>
                  <a:pt x="11301259" y="0"/>
                </a:lnTo>
                <a:lnTo>
                  <a:pt x="11301259" y="4803035"/>
                </a:lnTo>
                <a:lnTo>
                  <a:pt x="0" y="48030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18722" y="708224"/>
            <a:ext cx="6901877" cy="717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54"/>
              </a:lnSpc>
              <a:spcBef>
                <a:spcPct val="0"/>
              </a:spcBef>
            </a:pPr>
            <a:r>
              <a:rPr lang="en-US" sz="5245" b="1" dirty="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The Control Center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71061" y="1790832"/>
            <a:ext cx="9676416" cy="638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3"/>
              </a:lnSpc>
            </a:pPr>
            <a:r>
              <a:rPr lang="en-US" sz="3302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1) Admin</a:t>
            </a:r>
          </a:p>
          <a:p>
            <a:pPr marL="712920" lvl="1" indent="-356460" algn="just">
              <a:lnSpc>
                <a:spcPts val="3962"/>
              </a:lnSpc>
              <a:buFont typeface="Arial"/>
              <a:buChar char="•"/>
            </a:pPr>
            <a:r>
              <a:rPr lang="en-US" sz="3302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Inventory Management</a:t>
            </a:r>
          </a:p>
          <a:p>
            <a:pPr marL="712920" lvl="1" indent="-356460" algn="just">
              <a:lnSpc>
                <a:spcPts val="3962"/>
              </a:lnSpc>
              <a:buFont typeface="Arial"/>
              <a:buChar char="•"/>
            </a:pPr>
            <a:r>
              <a:rPr lang="en-US" sz="3302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Order Management</a:t>
            </a:r>
          </a:p>
          <a:p>
            <a:pPr marL="712920" lvl="1" indent="-356460" algn="just">
              <a:lnSpc>
                <a:spcPts val="3962"/>
              </a:lnSpc>
              <a:buFont typeface="Arial"/>
              <a:buChar char="•"/>
            </a:pPr>
            <a:r>
              <a:rPr lang="en-US" sz="3302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Finance</a:t>
            </a:r>
          </a:p>
          <a:p>
            <a:pPr algn="l">
              <a:lnSpc>
                <a:spcPts val="5613"/>
              </a:lnSpc>
            </a:pPr>
            <a:r>
              <a:rPr lang="en-US" sz="3302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2) Sales-Executive</a:t>
            </a:r>
          </a:p>
          <a:p>
            <a:pPr marL="712920" lvl="1" indent="-356460" algn="l">
              <a:lnSpc>
                <a:spcPts val="5613"/>
              </a:lnSpc>
              <a:buFont typeface="Arial"/>
              <a:buChar char="•"/>
            </a:pPr>
            <a:r>
              <a:rPr lang="en-US" sz="3302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Order Management</a:t>
            </a:r>
          </a:p>
          <a:p>
            <a:pPr algn="l">
              <a:lnSpc>
                <a:spcPts val="5613"/>
              </a:lnSpc>
            </a:pPr>
            <a:r>
              <a:rPr lang="en-US" sz="3302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3) Warehouse_Manager</a:t>
            </a:r>
          </a:p>
          <a:p>
            <a:pPr marL="712920" lvl="1" indent="-356460" algn="l">
              <a:lnSpc>
                <a:spcPts val="5613"/>
              </a:lnSpc>
              <a:buFont typeface="Arial"/>
              <a:buChar char="•"/>
            </a:pPr>
            <a:r>
              <a:rPr lang="en-US" sz="3302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Inventory Management</a:t>
            </a:r>
          </a:p>
          <a:p>
            <a:pPr algn="l">
              <a:lnSpc>
                <a:spcPts val="5613"/>
              </a:lnSpc>
            </a:pPr>
            <a:r>
              <a:rPr lang="en-US" sz="3302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4) Finance-Officer</a:t>
            </a:r>
          </a:p>
          <a:p>
            <a:pPr marL="712920" lvl="1" indent="-356460" algn="l">
              <a:lnSpc>
                <a:spcPts val="5613"/>
              </a:lnSpc>
              <a:buFont typeface="Arial"/>
              <a:buChar char="•"/>
            </a:pPr>
            <a:r>
              <a:rPr lang="en-US" sz="3302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Finance</a:t>
            </a:r>
          </a:p>
        </p:txBody>
      </p:sp>
      <p:sp>
        <p:nvSpPr>
          <p:cNvPr id="4" name="Freeform 4"/>
          <p:cNvSpPr/>
          <p:nvPr/>
        </p:nvSpPr>
        <p:spPr>
          <a:xfrm rot="798755">
            <a:off x="6256218" y="2237233"/>
            <a:ext cx="14736981" cy="12739482"/>
          </a:xfrm>
          <a:custGeom>
            <a:avLst/>
            <a:gdLst/>
            <a:ahLst/>
            <a:cxnLst/>
            <a:rect l="l" t="t" r="r" b="b"/>
            <a:pathLst>
              <a:path w="14736981" h="12739482">
                <a:moveTo>
                  <a:pt x="0" y="0"/>
                </a:moveTo>
                <a:lnTo>
                  <a:pt x="14736981" y="0"/>
                </a:lnTo>
                <a:lnTo>
                  <a:pt x="14736981" y="12739482"/>
                </a:lnTo>
                <a:lnTo>
                  <a:pt x="0" y="12739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18" r="-5418"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1301259" cy="5749515"/>
          </a:xfrm>
          <a:custGeom>
            <a:avLst/>
            <a:gdLst/>
            <a:ahLst/>
            <a:cxnLst/>
            <a:rect l="l" t="t" r="r" b="b"/>
            <a:pathLst>
              <a:path w="11301259" h="5749515">
                <a:moveTo>
                  <a:pt x="0" y="0"/>
                </a:moveTo>
                <a:lnTo>
                  <a:pt x="11301259" y="0"/>
                </a:lnTo>
                <a:lnTo>
                  <a:pt x="11301259" y="5749515"/>
                </a:lnTo>
                <a:lnTo>
                  <a:pt x="0" y="5749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5968" y="5143500"/>
            <a:ext cx="9810005" cy="5039890"/>
          </a:xfrm>
          <a:custGeom>
            <a:avLst/>
            <a:gdLst/>
            <a:ahLst/>
            <a:cxnLst/>
            <a:rect l="l" t="t" r="r" b="b"/>
            <a:pathLst>
              <a:path w="9810005" h="5039890">
                <a:moveTo>
                  <a:pt x="0" y="0"/>
                </a:moveTo>
                <a:lnTo>
                  <a:pt x="9810004" y="0"/>
                </a:lnTo>
                <a:lnTo>
                  <a:pt x="9810004" y="5039890"/>
                </a:lnTo>
                <a:lnTo>
                  <a:pt x="0" y="5039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907042" y="2695555"/>
            <a:ext cx="10380958" cy="5372146"/>
          </a:xfrm>
          <a:custGeom>
            <a:avLst/>
            <a:gdLst/>
            <a:ahLst/>
            <a:cxnLst/>
            <a:rect l="l" t="t" r="r" b="b"/>
            <a:pathLst>
              <a:path w="10380958" h="5372146">
                <a:moveTo>
                  <a:pt x="0" y="0"/>
                </a:moveTo>
                <a:lnTo>
                  <a:pt x="10380958" y="0"/>
                </a:lnTo>
                <a:lnTo>
                  <a:pt x="10380958" y="5372146"/>
                </a:lnTo>
                <a:lnTo>
                  <a:pt x="0" y="53721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11558" y="708224"/>
            <a:ext cx="6556642" cy="717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54"/>
              </a:lnSpc>
              <a:spcBef>
                <a:spcPct val="0"/>
              </a:spcBef>
            </a:pPr>
            <a:r>
              <a:rPr lang="en-US" sz="5245" b="1" dirty="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The "Wow" Factor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005538"/>
            <a:ext cx="16339636" cy="5124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3"/>
              </a:lnSpc>
            </a:pPr>
            <a:endParaRPr/>
          </a:p>
          <a:p>
            <a:pPr marL="712920" lvl="1" indent="-356460" algn="l">
              <a:lnSpc>
                <a:spcPts val="4953"/>
              </a:lnSpc>
              <a:buFont typeface="Arial"/>
              <a:buChar char="•"/>
            </a:pPr>
            <a:r>
              <a:rPr lang="en-US" sz="3302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Http Interceptors: Automatically attaches the JWT Token to every request, keeping the service code clean.</a:t>
            </a:r>
          </a:p>
          <a:p>
            <a:pPr marL="712920" lvl="1" indent="-356460" algn="l">
              <a:lnSpc>
                <a:spcPts val="4920"/>
              </a:lnSpc>
              <a:buFont typeface="Arial"/>
              <a:buChar char="•"/>
            </a:pPr>
            <a:r>
              <a:rPr lang="en-US" sz="3302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Reusable Components: Built a "Global Confirmation Service", “Global Popup component”, “Global input box”.</a:t>
            </a:r>
          </a:p>
          <a:p>
            <a:pPr marL="712920" lvl="1" indent="-356460" algn="l">
              <a:lnSpc>
                <a:spcPts val="4953"/>
              </a:lnSpc>
              <a:buFont typeface="Arial"/>
              <a:buChar char="•"/>
            </a:pPr>
            <a:r>
              <a:rPr lang="en-US" sz="3302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Email Notifications: Sending invoices via SMTP when an order is placed and when the user registers.</a:t>
            </a:r>
          </a:p>
          <a:p>
            <a:pPr algn="l">
              <a:lnSpc>
                <a:spcPts val="5613"/>
              </a:lnSpc>
            </a:pPr>
            <a:endParaRPr lang="en-US" sz="3302" b="1">
              <a:solidFill>
                <a:srgbClr val="000000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4" name="Freeform 4"/>
          <p:cNvSpPr/>
          <p:nvPr/>
        </p:nvSpPr>
        <p:spPr>
          <a:xfrm rot="798755">
            <a:off x="6256218" y="2237233"/>
            <a:ext cx="14736981" cy="12739482"/>
          </a:xfrm>
          <a:custGeom>
            <a:avLst/>
            <a:gdLst/>
            <a:ahLst/>
            <a:cxnLst/>
            <a:rect l="l" t="t" r="r" b="b"/>
            <a:pathLst>
              <a:path w="14736981" h="12739482">
                <a:moveTo>
                  <a:pt x="0" y="0"/>
                </a:moveTo>
                <a:lnTo>
                  <a:pt x="14736981" y="0"/>
                </a:lnTo>
                <a:lnTo>
                  <a:pt x="14736981" y="12739482"/>
                </a:lnTo>
                <a:lnTo>
                  <a:pt x="0" y="12739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6076" y="565458"/>
            <a:ext cx="6626198" cy="3271685"/>
          </a:xfrm>
          <a:custGeom>
            <a:avLst/>
            <a:gdLst/>
            <a:ahLst/>
            <a:cxnLst/>
            <a:rect l="l" t="t" r="r" b="b"/>
            <a:pathLst>
              <a:path w="6626198" h="3271685">
                <a:moveTo>
                  <a:pt x="0" y="0"/>
                </a:moveTo>
                <a:lnTo>
                  <a:pt x="6626199" y="0"/>
                </a:lnTo>
                <a:lnTo>
                  <a:pt x="6626199" y="3271685"/>
                </a:lnTo>
                <a:lnTo>
                  <a:pt x="0" y="3271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51266" y="191389"/>
            <a:ext cx="7809039" cy="2009911"/>
          </a:xfrm>
          <a:custGeom>
            <a:avLst/>
            <a:gdLst/>
            <a:ahLst/>
            <a:cxnLst/>
            <a:rect l="l" t="t" r="r" b="b"/>
            <a:pathLst>
              <a:path w="7809039" h="2009911">
                <a:moveTo>
                  <a:pt x="0" y="0"/>
                </a:moveTo>
                <a:lnTo>
                  <a:pt x="7809040" y="0"/>
                </a:lnTo>
                <a:lnTo>
                  <a:pt x="7809040" y="2009911"/>
                </a:lnTo>
                <a:lnTo>
                  <a:pt x="0" y="20099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9056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48917" y="2433724"/>
            <a:ext cx="7413736" cy="1697288"/>
          </a:xfrm>
          <a:custGeom>
            <a:avLst/>
            <a:gdLst/>
            <a:ahLst/>
            <a:cxnLst/>
            <a:rect l="l" t="t" r="r" b="b"/>
            <a:pathLst>
              <a:path w="7413736" h="1697288">
                <a:moveTo>
                  <a:pt x="0" y="0"/>
                </a:moveTo>
                <a:lnTo>
                  <a:pt x="7413736" y="0"/>
                </a:lnTo>
                <a:lnTo>
                  <a:pt x="7413736" y="1697287"/>
                </a:lnTo>
                <a:lnTo>
                  <a:pt x="0" y="16972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395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4131012"/>
            <a:ext cx="6984003" cy="3238832"/>
          </a:xfrm>
          <a:custGeom>
            <a:avLst/>
            <a:gdLst/>
            <a:ahLst/>
            <a:cxnLst/>
            <a:rect l="l" t="t" r="r" b="b"/>
            <a:pathLst>
              <a:path w="6984003" h="3238832">
                <a:moveTo>
                  <a:pt x="0" y="0"/>
                </a:moveTo>
                <a:lnTo>
                  <a:pt x="6984003" y="0"/>
                </a:lnTo>
                <a:lnTo>
                  <a:pt x="6984003" y="3238831"/>
                </a:lnTo>
                <a:lnTo>
                  <a:pt x="0" y="32388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75956" y="4374497"/>
            <a:ext cx="7427369" cy="1628044"/>
          </a:xfrm>
          <a:custGeom>
            <a:avLst/>
            <a:gdLst/>
            <a:ahLst/>
            <a:cxnLst/>
            <a:rect l="l" t="t" r="r" b="b"/>
            <a:pathLst>
              <a:path w="7427369" h="1628044">
                <a:moveTo>
                  <a:pt x="0" y="0"/>
                </a:moveTo>
                <a:lnTo>
                  <a:pt x="7427369" y="0"/>
                </a:lnTo>
                <a:lnTo>
                  <a:pt x="7427369" y="1628044"/>
                </a:lnTo>
                <a:lnTo>
                  <a:pt x="0" y="16280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141" b="-61808"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B445F0-91A7-8EEC-7CA8-70FB89423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2358" y="6155990"/>
            <a:ext cx="8770642" cy="36773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41079" y="-2763774"/>
            <a:ext cx="9138730" cy="9261941"/>
          </a:xfrm>
          <a:custGeom>
            <a:avLst/>
            <a:gdLst/>
            <a:ahLst/>
            <a:cxnLst/>
            <a:rect l="l" t="t" r="r" b="b"/>
            <a:pathLst>
              <a:path w="9138730" h="9261941">
                <a:moveTo>
                  <a:pt x="0" y="0"/>
                </a:moveTo>
                <a:lnTo>
                  <a:pt x="9138730" y="0"/>
                </a:lnTo>
                <a:lnTo>
                  <a:pt x="9138730" y="9261941"/>
                </a:lnTo>
                <a:lnTo>
                  <a:pt x="0" y="926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070717" y="2140711"/>
            <a:ext cx="4505579" cy="6341401"/>
            <a:chOff x="0" y="0"/>
            <a:chExt cx="698032" cy="9824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8032" cy="982449"/>
            </a:xfrm>
            <a:custGeom>
              <a:avLst/>
              <a:gdLst/>
              <a:ahLst/>
              <a:cxnLst/>
              <a:rect l="l" t="t" r="r" b="b"/>
              <a:pathLst>
                <a:path w="698032" h="982449">
                  <a:moveTo>
                    <a:pt x="72168" y="0"/>
                  </a:moveTo>
                  <a:lnTo>
                    <a:pt x="625864" y="0"/>
                  </a:lnTo>
                  <a:cubicBezTo>
                    <a:pt x="665721" y="0"/>
                    <a:pt x="698032" y="32311"/>
                    <a:pt x="698032" y="72168"/>
                  </a:cubicBezTo>
                  <a:lnTo>
                    <a:pt x="698032" y="910281"/>
                  </a:lnTo>
                  <a:cubicBezTo>
                    <a:pt x="698032" y="950138"/>
                    <a:pt x="665721" y="982449"/>
                    <a:pt x="625864" y="982449"/>
                  </a:cubicBezTo>
                  <a:lnTo>
                    <a:pt x="72168" y="982449"/>
                  </a:lnTo>
                  <a:cubicBezTo>
                    <a:pt x="32311" y="982449"/>
                    <a:pt x="0" y="950138"/>
                    <a:pt x="0" y="910281"/>
                  </a:cubicBezTo>
                  <a:lnTo>
                    <a:pt x="0" y="72168"/>
                  </a:lnTo>
                  <a:cubicBezTo>
                    <a:pt x="0" y="32311"/>
                    <a:pt x="32311" y="0"/>
                    <a:pt x="72168" y="0"/>
                  </a:cubicBezTo>
                  <a:close/>
                </a:path>
              </a:pathLst>
            </a:custGeom>
            <a:blipFill>
              <a:blip r:embed="rId4"/>
              <a:stretch>
                <a:fillRect l="-55463" r="-55463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2292366">
            <a:off x="12440379" y="1135698"/>
            <a:ext cx="540129" cy="560520"/>
            <a:chOff x="0" y="0"/>
            <a:chExt cx="812800" cy="843485"/>
          </a:xfrm>
        </p:grpSpPr>
        <p:sp>
          <p:nvSpPr>
            <p:cNvPr id="6" name="Freeform 6"/>
            <p:cNvSpPr/>
            <p:nvPr/>
          </p:nvSpPr>
          <p:spPr>
            <a:xfrm>
              <a:off x="62889" y="64891"/>
              <a:ext cx="687023" cy="713703"/>
            </a:xfrm>
            <a:custGeom>
              <a:avLst/>
              <a:gdLst/>
              <a:ahLst/>
              <a:cxnLst/>
              <a:rect l="l" t="t" r="r" b="b"/>
              <a:pathLst>
                <a:path w="687023" h="713703">
                  <a:moveTo>
                    <a:pt x="384663" y="26616"/>
                  </a:moveTo>
                  <a:lnTo>
                    <a:pt x="431674" y="131148"/>
                  </a:lnTo>
                  <a:cubicBezTo>
                    <a:pt x="458258" y="190261"/>
                    <a:pt x="504793" y="238137"/>
                    <a:pt x="563127" y="266389"/>
                  </a:cubicBezTo>
                  <a:lnTo>
                    <a:pt x="659610" y="313117"/>
                  </a:lnTo>
                  <a:cubicBezTo>
                    <a:pt x="676374" y="321237"/>
                    <a:pt x="687022" y="338225"/>
                    <a:pt x="687022" y="356852"/>
                  </a:cubicBezTo>
                  <a:cubicBezTo>
                    <a:pt x="687022" y="375479"/>
                    <a:pt x="676374" y="392467"/>
                    <a:pt x="659610" y="400586"/>
                  </a:cubicBezTo>
                  <a:lnTo>
                    <a:pt x="563127" y="447314"/>
                  </a:lnTo>
                  <a:cubicBezTo>
                    <a:pt x="504793" y="475567"/>
                    <a:pt x="458258" y="523442"/>
                    <a:pt x="431674" y="582555"/>
                  </a:cubicBezTo>
                  <a:lnTo>
                    <a:pt x="384663" y="687088"/>
                  </a:lnTo>
                  <a:cubicBezTo>
                    <a:pt x="377379" y="703285"/>
                    <a:pt x="361271" y="713703"/>
                    <a:pt x="343511" y="713703"/>
                  </a:cubicBezTo>
                  <a:cubicBezTo>
                    <a:pt x="325751" y="713703"/>
                    <a:pt x="309643" y="703285"/>
                    <a:pt x="302359" y="687088"/>
                  </a:cubicBezTo>
                  <a:lnTo>
                    <a:pt x="255348" y="582555"/>
                  </a:lnTo>
                  <a:cubicBezTo>
                    <a:pt x="228764" y="523442"/>
                    <a:pt x="182229" y="475567"/>
                    <a:pt x="123895" y="447314"/>
                  </a:cubicBezTo>
                  <a:lnTo>
                    <a:pt x="27412" y="400586"/>
                  </a:lnTo>
                  <a:cubicBezTo>
                    <a:pt x="10648" y="392467"/>
                    <a:pt x="0" y="375479"/>
                    <a:pt x="0" y="356852"/>
                  </a:cubicBezTo>
                  <a:cubicBezTo>
                    <a:pt x="0" y="338225"/>
                    <a:pt x="10648" y="321237"/>
                    <a:pt x="27412" y="313117"/>
                  </a:cubicBezTo>
                  <a:lnTo>
                    <a:pt x="123895" y="266389"/>
                  </a:lnTo>
                  <a:cubicBezTo>
                    <a:pt x="182229" y="238137"/>
                    <a:pt x="228764" y="190261"/>
                    <a:pt x="255348" y="131148"/>
                  </a:cubicBezTo>
                  <a:lnTo>
                    <a:pt x="302359" y="26616"/>
                  </a:lnTo>
                  <a:cubicBezTo>
                    <a:pt x="309643" y="10418"/>
                    <a:pt x="325751" y="0"/>
                    <a:pt x="343511" y="0"/>
                  </a:cubicBezTo>
                  <a:cubicBezTo>
                    <a:pt x="361271" y="0"/>
                    <a:pt x="377379" y="10418"/>
                    <a:pt x="384663" y="26616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90500" y="159592"/>
              <a:ext cx="431800" cy="486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60458" y="1216049"/>
            <a:ext cx="10533642" cy="1383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78"/>
              </a:lnSpc>
            </a:pPr>
            <a:r>
              <a:rPr lang="en-US" sz="10483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Why Build This?</a:t>
            </a:r>
          </a:p>
        </p:txBody>
      </p:sp>
      <p:sp>
        <p:nvSpPr>
          <p:cNvPr id="9" name="Freeform 9"/>
          <p:cNvSpPr/>
          <p:nvPr/>
        </p:nvSpPr>
        <p:spPr>
          <a:xfrm>
            <a:off x="9311077" y="4446216"/>
            <a:ext cx="328271" cy="328271"/>
          </a:xfrm>
          <a:custGeom>
            <a:avLst/>
            <a:gdLst/>
            <a:ahLst/>
            <a:cxnLst/>
            <a:rect l="l" t="t" r="r" b="b"/>
            <a:pathLst>
              <a:path w="328271" h="328271">
                <a:moveTo>
                  <a:pt x="0" y="0"/>
                </a:moveTo>
                <a:lnTo>
                  <a:pt x="328271" y="0"/>
                </a:lnTo>
                <a:lnTo>
                  <a:pt x="328271" y="328271"/>
                </a:lnTo>
                <a:lnTo>
                  <a:pt x="0" y="3282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57247" y="3750649"/>
            <a:ext cx="11140065" cy="50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8893" lvl="1" indent="-389447" algn="l">
              <a:lnSpc>
                <a:spcPts val="5050"/>
              </a:lnSpc>
              <a:buFont typeface="Arial"/>
              <a:buChar char="•"/>
            </a:pPr>
            <a:r>
              <a:rPr lang="en-US" sz="3607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Manual order processing leading to operational delays</a:t>
            </a:r>
          </a:p>
          <a:p>
            <a:pPr marL="778893" lvl="1" indent="-389447" algn="l">
              <a:lnSpc>
                <a:spcPts val="5050"/>
              </a:lnSpc>
              <a:buFont typeface="Arial"/>
              <a:buChar char="•"/>
            </a:pPr>
            <a:r>
              <a:rPr lang="en-US" sz="3607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No centralized or real-time inventory tracking</a:t>
            </a:r>
          </a:p>
          <a:p>
            <a:pPr marL="778893" lvl="1" indent="-389447" algn="l">
              <a:lnSpc>
                <a:spcPts val="5050"/>
              </a:lnSpc>
              <a:buFont typeface="Arial"/>
              <a:buChar char="•"/>
            </a:pPr>
            <a:r>
              <a:rPr lang="en-US" sz="3607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Poor coordination between sales, warehouse, and finance teams</a:t>
            </a:r>
          </a:p>
          <a:p>
            <a:pPr marL="778893" lvl="1" indent="-389447" algn="l">
              <a:lnSpc>
                <a:spcPts val="5050"/>
              </a:lnSpc>
              <a:buFont typeface="Arial"/>
              <a:buChar char="•"/>
            </a:pPr>
            <a:r>
              <a:rPr lang="en-US" sz="3607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Limited visibility into sales performance and stock movement</a:t>
            </a:r>
          </a:p>
          <a:p>
            <a:pPr algn="l">
              <a:lnSpc>
                <a:spcPts val="5050"/>
              </a:lnSpc>
            </a:pPr>
            <a:endParaRPr lang="en-US" sz="3607" b="1">
              <a:solidFill>
                <a:srgbClr val="323232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52407" y="-1378056"/>
            <a:ext cx="13389562" cy="13570084"/>
          </a:xfrm>
          <a:custGeom>
            <a:avLst/>
            <a:gdLst/>
            <a:ahLst/>
            <a:cxnLst/>
            <a:rect l="l" t="t" r="r" b="b"/>
            <a:pathLst>
              <a:path w="13389562" h="13570084">
                <a:moveTo>
                  <a:pt x="0" y="0"/>
                </a:moveTo>
                <a:lnTo>
                  <a:pt x="13389562" y="0"/>
                </a:lnTo>
                <a:lnTo>
                  <a:pt x="13389562" y="13570084"/>
                </a:lnTo>
                <a:lnTo>
                  <a:pt x="0" y="13570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402719" y="1920089"/>
            <a:ext cx="5374690" cy="7338211"/>
          </a:xfrm>
          <a:custGeom>
            <a:avLst/>
            <a:gdLst/>
            <a:ahLst/>
            <a:cxnLst/>
            <a:rect l="l" t="t" r="r" b="b"/>
            <a:pathLst>
              <a:path w="5374690" h="7338211">
                <a:moveTo>
                  <a:pt x="0" y="0"/>
                </a:moveTo>
                <a:lnTo>
                  <a:pt x="5374690" y="0"/>
                </a:lnTo>
                <a:lnTo>
                  <a:pt x="5374690" y="7338211"/>
                </a:lnTo>
                <a:lnTo>
                  <a:pt x="0" y="7338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239" r="-8768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837459"/>
            <a:ext cx="8542140" cy="3072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4745" lvl="1" indent="-317372" algn="l">
              <a:lnSpc>
                <a:spcPts val="4115"/>
              </a:lnSpc>
              <a:buFont typeface="Arial"/>
              <a:buChar char="•"/>
            </a:pPr>
            <a:r>
              <a:rPr lang="en-US" sz="2939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Payment Gateway: Integrating Stripe/Razorpay for real payments.</a:t>
            </a:r>
          </a:p>
          <a:p>
            <a:pPr algn="l">
              <a:lnSpc>
                <a:spcPts val="4115"/>
              </a:lnSpc>
            </a:pPr>
            <a:endParaRPr lang="en-US" sz="2939">
              <a:solidFill>
                <a:srgbClr val="32323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634745" lvl="1" indent="-317372" algn="l">
              <a:lnSpc>
                <a:spcPts val="4115"/>
              </a:lnSpc>
              <a:buFont typeface="Arial"/>
              <a:buChar char="•"/>
            </a:pPr>
            <a:r>
              <a:rPr lang="en-US" sz="2939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Analytics Dashboard: Charts showing sales trends over time.</a:t>
            </a:r>
          </a:p>
          <a:p>
            <a:pPr algn="l">
              <a:lnSpc>
                <a:spcPts val="4115"/>
              </a:lnSpc>
            </a:pPr>
            <a:endParaRPr lang="en-US" sz="2939">
              <a:solidFill>
                <a:srgbClr val="32323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945851"/>
            <a:ext cx="6653300" cy="97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4"/>
              </a:lnSpc>
            </a:pPr>
            <a:r>
              <a:rPr lang="en-US" sz="8027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What's next?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240000">
            <a:off x="14483" y="-1341541"/>
            <a:ext cx="12876504" cy="11131181"/>
          </a:xfrm>
          <a:custGeom>
            <a:avLst/>
            <a:gdLst/>
            <a:ahLst/>
            <a:cxnLst/>
            <a:rect l="l" t="t" r="r" b="b"/>
            <a:pathLst>
              <a:path w="12876504" h="11131181">
                <a:moveTo>
                  <a:pt x="0" y="0"/>
                </a:moveTo>
                <a:lnTo>
                  <a:pt x="12876505" y="0"/>
                </a:lnTo>
                <a:lnTo>
                  <a:pt x="12876505" y="11131180"/>
                </a:lnTo>
                <a:lnTo>
                  <a:pt x="0" y="11131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11704" y="1402311"/>
            <a:ext cx="5343520" cy="7520766"/>
            <a:chOff x="0" y="0"/>
            <a:chExt cx="698032" cy="9824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8032" cy="982449"/>
            </a:xfrm>
            <a:custGeom>
              <a:avLst/>
              <a:gdLst/>
              <a:ahLst/>
              <a:cxnLst/>
              <a:rect l="l" t="t" r="r" b="b"/>
              <a:pathLst>
                <a:path w="698032" h="982449">
                  <a:moveTo>
                    <a:pt x="60851" y="0"/>
                  </a:moveTo>
                  <a:lnTo>
                    <a:pt x="637181" y="0"/>
                  </a:lnTo>
                  <a:cubicBezTo>
                    <a:pt x="670788" y="0"/>
                    <a:pt x="698032" y="27244"/>
                    <a:pt x="698032" y="60851"/>
                  </a:cubicBezTo>
                  <a:lnTo>
                    <a:pt x="698032" y="921598"/>
                  </a:lnTo>
                  <a:cubicBezTo>
                    <a:pt x="698032" y="937736"/>
                    <a:pt x="691621" y="953214"/>
                    <a:pt x="680209" y="964626"/>
                  </a:cubicBezTo>
                  <a:cubicBezTo>
                    <a:pt x="668797" y="976038"/>
                    <a:pt x="653320" y="982449"/>
                    <a:pt x="637181" y="982449"/>
                  </a:cubicBezTo>
                  <a:lnTo>
                    <a:pt x="60851" y="982449"/>
                  </a:lnTo>
                  <a:cubicBezTo>
                    <a:pt x="44713" y="982449"/>
                    <a:pt x="29235" y="976038"/>
                    <a:pt x="17823" y="964626"/>
                  </a:cubicBezTo>
                  <a:cubicBezTo>
                    <a:pt x="6411" y="953214"/>
                    <a:pt x="0" y="937736"/>
                    <a:pt x="0" y="921598"/>
                  </a:cubicBezTo>
                  <a:lnTo>
                    <a:pt x="0" y="60851"/>
                  </a:lnTo>
                  <a:cubicBezTo>
                    <a:pt x="0" y="44713"/>
                    <a:pt x="6411" y="29235"/>
                    <a:pt x="17823" y="17823"/>
                  </a:cubicBezTo>
                  <a:cubicBezTo>
                    <a:pt x="29235" y="6411"/>
                    <a:pt x="44713" y="0"/>
                    <a:pt x="60851" y="0"/>
                  </a:cubicBezTo>
                  <a:close/>
                </a:path>
              </a:pathLst>
            </a:custGeom>
            <a:blipFill>
              <a:blip r:embed="rId4"/>
              <a:stretch>
                <a:fillRect l="-55625" r="-5562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527874">
            <a:off x="6268271" y="8506379"/>
            <a:ext cx="833395" cy="8333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59160" y="59160"/>
              <a:ext cx="694479" cy="694479"/>
            </a:xfrm>
            <a:custGeom>
              <a:avLst/>
              <a:gdLst/>
              <a:ahLst/>
              <a:cxnLst/>
              <a:rect l="l" t="t" r="r" b="b"/>
              <a:pathLst>
                <a:path w="694479" h="694479">
                  <a:moveTo>
                    <a:pt x="386527" y="25020"/>
                  </a:moveTo>
                  <a:lnTo>
                    <a:pt x="437269" y="133745"/>
                  </a:lnTo>
                  <a:cubicBezTo>
                    <a:pt x="462647" y="188123"/>
                    <a:pt x="506357" y="231833"/>
                    <a:pt x="560735" y="257211"/>
                  </a:cubicBezTo>
                  <a:lnTo>
                    <a:pt x="669460" y="307953"/>
                  </a:lnTo>
                  <a:cubicBezTo>
                    <a:pt x="684724" y="315077"/>
                    <a:pt x="694480" y="330396"/>
                    <a:pt x="694480" y="347240"/>
                  </a:cubicBezTo>
                  <a:cubicBezTo>
                    <a:pt x="694480" y="364084"/>
                    <a:pt x="684724" y="379403"/>
                    <a:pt x="669460" y="386527"/>
                  </a:cubicBezTo>
                  <a:lnTo>
                    <a:pt x="560735" y="437269"/>
                  </a:lnTo>
                  <a:cubicBezTo>
                    <a:pt x="506357" y="462647"/>
                    <a:pt x="462647" y="506357"/>
                    <a:pt x="437269" y="560735"/>
                  </a:cubicBezTo>
                  <a:lnTo>
                    <a:pt x="386527" y="669460"/>
                  </a:lnTo>
                  <a:cubicBezTo>
                    <a:pt x="379403" y="684724"/>
                    <a:pt x="364084" y="694480"/>
                    <a:pt x="347240" y="694480"/>
                  </a:cubicBezTo>
                  <a:cubicBezTo>
                    <a:pt x="330396" y="694480"/>
                    <a:pt x="315077" y="684724"/>
                    <a:pt x="307953" y="669460"/>
                  </a:cubicBezTo>
                  <a:lnTo>
                    <a:pt x="257211" y="560735"/>
                  </a:lnTo>
                  <a:cubicBezTo>
                    <a:pt x="231833" y="506357"/>
                    <a:pt x="188123" y="462647"/>
                    <a:pt x="133745" y="437269"/>
                  </a:cubicBezTo>
                  <a:lnTo>
                    <a:pt x="25020" y="386527"/>
                  </a:lnTo>
                  <a:cubicBezTo>
                    <a:pt x="9756" y="379403"/>
                    <a:pt x="0" y="364084"/>
                    <a:pt x="0" y="347240"/>
                  </a:cubicBezTo>
                  <a:cubicBezTo>
                    <a:pt x="0" y="330396"/>
                    <a:pt x="9756" y="315077"/>
                    <a:pt x="25020" y="307953"/>
                  </a:cubicBezTo>
                  <a:lnTo>
                    <a:pt x="133745" y="257211"/>
                  </a:lnTo>
                  <a:cubicBezTo>
                    <a:pt x="188123" y="231833"/>
                    <a:pt x="231833" y="188123"/>
                    <a:pt x="257211" y="133745"/>
                  </a:cubicBezTo>
                  <a:lnTo>
                    <a:pt x="307953" y="25020"/>
                  </a:lnTo>
                  <a:cubicBezTo>
                    <a:pt x="315077" y="9756"/>
                    <a:pt x="330396" y="0"/>
                    <a:pt x="347240" y="0"/>
                  </a:cubicBezTo>
                  <a:cubicBezTo>
                    <a:pt x="364084" y="0"/>
                    <a:pt x="379403" y="9756"/>
                    <a:pt x="386527" y="25020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522694" y="8843593"/>
            <a:ext cx="317103" cy="299230"/>
          </a:xfrm>
          <a:custGeom>
            <a:avLst/>
            <a:gdLst/>
            <a:ahLst/>
            <a:cxnLst/>
            <a:rect l="l" t="t" r="r" b="b"/>
            <a:pathLst>
              <a:path w="317103" h="299230">
                <a:moveTo>
                  <a:pt x="0" y="0"/>
                </a:moveTo>
                <a:lnTo>
                  <a:pt x="317103" y="0"/>
                </a:lnTo>
                <a:lnTo>
                  <a:pt x="317103" y="299229"/>
                </a:lnTo>
                <a:lnTo>
                  <a:pt x="0" y="2992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014764" y="797473"/>
            <a:ext cx="8034785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Objective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05012" y="2669510"/>
            <a:ext cx="8771190" cy="729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To design and develop a Full-Stack Enterprise Application that: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32323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Uses Java Spring Boot as the backend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Uses Angular for frontend development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Implements JWT-based authentication and authorization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Applies clean architecture, layered design, and best practices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Demonstrates real-world CRUD operations, security, validations, and reporting use cases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32323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397581">
            <a:off x="-1018250" y="-3290201"/>
            <a:ext cx="9122378" cy="11198448"/>
          </a:xfrm>
          <a:custGeom>
            <a:avLst/>
            <a:gdLst/>
            <a:ahLst/>
            <a:cxnLst/>
            <a:rect l="l" t="t" r="r" b="b"/>
            <a:pathLst>
              <a:path w="9122378" h="11198448">
                <a:moveTo>
                  <a:pt x="0" y="0"/>
                </a:moveTo>
                <a:lnTo>
                  <a:pt x="9122378" y="0"/>
                </a:lnTo>
                <a:lnTo>
                  <a:pt x="9122378" y="11198448"/>
                </a:lnTo>
                <a:lnTo>
                  <a:pt x="0" y="1119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11704" y="1630911"/>
            <a:ext cx="6046239" cy="7520766"/>
            <a:chOff x="0" y="0"/>
            <a:chExt cx="789829" cy="9824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9829" cy="982449"/>
            </a:xfrm>
            <a:custGeom>
              <a:avLst/>
              <a:gdLst/>
              <a:ahLst/>
              <a:cxnLst/>
              <a:rect l="l" t="t" r="r" b="b"/>
              <a:pathLst>
                <a:path w="789829" h="982449">
                  <a:moveTo>
                    <a:pt x="53779" y="0"/>
                  </a:moveTo>
                  <a:lnTo>
                    <a:pt x="736050" y="0"/>
                  </a:lnTo>
                  <a:cubicBezTo>
                    <a:pt x="765752" y="0"/>
                    <a:pt x="789829" y="24078"/>
                    <a:pt x="789829" y="53779"/>
                  </a:cubicBezTo>
                  <a:lnTo>
                    <a:pt x="789829" y="928670"/>
                  </a:lnTo>
                  <a:cubicBezTo>
                    <a:pt x="789829" y="958371"/>
                    <a:pt x="765752" y="982449"/>
                    <a:pt x="736050" y="982449"/>
                  </a:cubicBezTo>
                  <a:lnTo>
                    <a:pt x="53779" y="982449"/>
                  </a:lnTo>
                  <a:cubicBezTo>
                    <a:pt x="24078" y="982449"/>
                    <a:pt x="0" y="958371"/>
                    <a:pt x="0" y="928670"/>
                  </a:cubicBezTo>
                  <a:lnTo>
                    <a:pt x="0" y="53779"/>
                  </a:lnTo>
                  <a:cubicBezTo>
                    <a:pt x="0" y="24078"/>
                    <a:pt x="24078" y="0"/>
                    <a:pt x="53779" y="0"/>
                  </a:cubicBezTo>
                  <a:close/>
                </a:path>
              </a:pathLst>
            </a:custGeom>
            <a:blipFill>
              <a:blip r:embed="rId4"/>
              <a:stretch>
                <a:fillRect l="-43290" r="-4329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7722199" y="853449"/>
            <a:ext cx="9854097" cy="1975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4"/>
              </a:lnSpc>
            </a:pPr>
            <a:r>
              <a:rPr lang="en-US" sz="6986" b="1">
                <a:solidFill>
                  <a:srgbClr val="2B2B2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What is SmartLogistics?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72168" y="3370237"/>
            <a:ext cx="8972443" cy="560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B2B2B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Unified Platform: A single portal for Admins, Customers, and Managers.</a:t>
            </a:r>
          </a:p>
          <a:p>
            <a:pPr marL="690879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B2B2B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Real-Time Inventory: Stock updates instantly upon order placement.</a:t>
            </a:r>
          </a:p>
          <a:p>
            <a:pPr marL="690879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B2B2B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Secure: JWT-based Authentication with strict Role-Based Access (Admin vs. Customer).</a:t>
            </a:r>
          </a:p>
          <a:p>
            <a:pPr marL="690879" lvl="1" indent="-345439" algn="l">
              <a:lnSpc>
                <a:spcPts val="4479"/>
              </a:lnSpc>
              <a:spcBef>
                <a:spcPct val="0"/>
              </a:spcBef>
              <a:buFont typeface="Arial"/>
              <a:buChar char="•"/>
            </a:pPr>
            <a:r>
              <a:rPr lang="en-US" sz="3199">
                <a:solidFill>
                  <a:srgbClr val="2B2B2B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Scalable: Built on Microservices architecture.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endParaRPr lang="en-US" sz="3199">
              <a:solidFill>
                <a:srgbClr val="2B2B2B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98755">
            <a:off x="6256218" y="2237233"/>
            <a:ext cx="14736981" cy="12739482"/>
          </a:xfrm>
          <a:custGeom>
            <a:avLst/>
            <a:gdLst/>
            <a:ahLst/>
            <a:cxnLst/>
            <a:rect l="l" t="t" r="r" b="b"/>
            <a:pathLst>
              <a:path w="14736981" h="12739482">
                <a:moveTo>
                  <a:pt x="0" y="0"/>
                </a:moveTo>
                <a:lnTo>
                  <a:pt x="14736981" y="0"/>
                </a:lnTo>
                <a:lnTo>
                  <a:pt x="14736981" y="12739482"/>
                </a:lnTo>
                <a:lnTo>
                  <a:pt x="0" y="12739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187103">
            <a:off x="10142912" y="8986877"/>
            <a:ext cx="542845" cy="54284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54495" y="54495"/>
              <a:ext cx="703810" cy="703810"/>
            </a:xfrm>
            <a:custGeom>
              <a:avLst/>
              <a:gdLst/>
              <a:ahLst/>
              <a:cxnLst/>
              <a:rect l="l" t="t" r="r" b="b"/>
              <a:pathLst>
                <a:path w="703810" h="703810">
                  <a:moveTo>
                    <a:pt x="388094" y="23047"/>
                  </a:moveTo>
                  <a:lnTo>
                    <a:pt x="445032" y="145048"/>
                  </a:lnTo>
                  <a:cubicBezTo>
                    <a:pt x="468409" y="195138"/>
                    <a:pt x="508672" y="235401"/>
                    <a:pt x="558762" y="258778"/>
                  </a:cubicBezTo>
                  <a:lnTo>
                    <a:pt x="680763" y="315716"/>
                  </a:lnTo>
                  <a:cubicBezTo>
                    <a:pt x="694823" y="322278"/>
                    <a:pt x="703810" y="336389"/>
                    <a:pt x="703810" y="351905"/>
                  </a:cubicBezTo>
                  <a:cubicBezTo>
                    <a:pt x="703810" y="367421"/>
                    <a:pt x="694823" y="381532"/>
                    <a:pt x="680763" y="388094"/>
                  </a:cubicBezTo>
                  <a:lnTo>
                    <a:pt x="558762" y="445032"/>
                  </a:lnTo>
                  <a:cubicBezTo>
                    <a:pt x="508672" y="468409"/>
                    <a:pt x="468409" y="508672"/>
                    <a:pt x="445032" y="558762"/>
                  </a:cubicBezTo>
                  <a:lnTo>
                    <a:pt x="388094" y="680763"/>
                  </a:lnTo>
                  <a:cubicBezTo>
                    <a:pt x="381532" y="694823"/>
                    <a:pt x="367421" y="703810"/>
                    <a:pt x="351905" y="703810"/>
                  </a:cubicBezTo>
                  <a:cubicBezTo>
                    <a:pt x="336389" y="703810"/>
                    <a:pt x="322278" y="694823"/>
                    <a:pt x="315716" y="680763"/>
                  </a:cubicBezTo>
                  <a:lnTo>
                    <a:pt x="258778" y="558762"/>
                  </a:lnTo>
                  <a:cubicBezTo>
                    <a:pt x="235401" y="508672"/>
                    <a:pt x="195138" y="468409"/>
                    <a:pt x="145048" y="445032"/>
                  </a:cubicBezTo>
                  <a:lnTo>
                    <a:pt x="23047" y="388094"/>
                  </a:lnTo>
                  <a:cubicBezTo>
                    <a:pt x="8987" y="381532"/>
                    <a:pt x="0" y="367421"/>
                    <a:pt x="0" y="351905"/>
                  </a:cubicBezTo>
                  <a:cubicBezTo>
                    <a:pt x="0" y="336389"/>
                    <a:pt x="8987" y="322278"/>
                    <a:pt x="23047" y="315716"/>
                  </a:cubicBezTo>
                  <a:lnTo>
                    <a:pt x="145048" y="258778"/>
                  </a:lnTo>
                  <a:cubicBezTo>
                    <a:pt x="195138" y="235401"/>
                    <a:pt x="235401" y="195138"/>
                    <a:pt x="258778" y="145048"/>
                  </a:cubicBezTo>
                  <a:lnTo>
                    <a:pt x="315716" y="23047"/>
                  </a:lnTo>
                  <a:cubicBezTo>
                    <a:pt x="322278" y="8987"/>
                    <a:pt x="336389" y="0"/>
                    <a:pt x="351905" y="0"/>
                  </a:cubicBezTo>
                  <a:cubicBezTo>
                    <a:pt x="367421" y="0"/>
                    <a:pt x="381532" y="8987"/>
                    <a:pt x="388094" y="23047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702179"/>
            <a:ext cx="8637948" cy="199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15"/>
              </a:lnSpc>
            </a:pPr>
            <a:r>
              <a:rPr lang="en-US" sz="6512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How do the pieces fit together?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0463" y="3534595"/>
            <a:ext cx="15546207" cy="5942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2800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Frontend</a:t>
            </a:r>
            <a:r>
              <a:rPr lang="en-US" sz="280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: Angular (Standalone Components, Signals for State Management).</a:t>
            </a:r>
          </a:p>
          <a:p>
            <a:pPr algn="l">
              <a:lnSpc>
                <a:spcPts val="5320"/>
              </a:lnSpc>
            </a:pPr>
            <a:r>
              <a:rPr lang="en-US" sz="2800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API Gateway</a:t>
            </a:r>
            <a:r>
              <a:rPr lang="en-US" sz="280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: The single entry point that handles routing and security context.</a:t>
            </a:r>
          </a:p>
          <a:p>
            <a:pPr algn="l">
              <a:lnSpc>
                <a:spcPts val="5320"/>
              </a:lnSpc>
            </a:pPr>
            <a:r>
              <a:rPr lang="en-US" sz="2800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Microservices</a:t>
            </a:r>
            <a:r>
              <a:rPr lang="en-US" sz="280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:</a:t>
            </a:r>
          </a:p>
          <a:p>
            <a:pPr marL="604521" lvl="1" indent="-302261" algn="l">
              <a:lnSpc>
                <a:spcPts val="5320"/>
              </a:lnSpc>
              <a:buFont typeface="Arial"/>
              <a:buChar char="•"/>
            </a:pPr>
            <a:r>
              <a:rPr lang="en-US" sz="2800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User Service: </a:t>
            </a:r>
            <a:r>
              <a:rPr lang="en-US" sz="280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Handles Login/Register &amp; JWT generation.</a:t>
            </a:r>
          </a:p>
          <a:p>
            <a:pPr marL="604521" lvl="1" indent="-302261" algn="l">
              <a:lnSpc>
                <a:spcPts val="5320"/>
              </a:lnSpc>
              <a:buFont typeface="Arial"/>
              <a:buChar char="•"/>
            </a:pPr>
            <a:r>
              <a:rPr lang="en-US" sz="2800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Product Service:</a:t>
            </a:r>
            <a:r>
              <a:rPr lang="en-US" sz="280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Manages Inventory &amp; CRUD operations.</a:t>
            </a:r>
          </a:p>
          <a:p>
            <a:pPr marL="604521" lvl="1" indent="-302261" algn="l">
              <a:lnSpc>
                <a:spcPts val="5320"/>
              </a:lnSpc>
              <a:buFont typeface="Arial"/>
              <a:buChar char="•"/>
            </a:pPr>
            <a:r>
              <a:rPr lang="en-US" sz="2800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Order Service:</a:t>
            </a:r>
            <a:r>
              <a:rPr lang="en-US" sz="280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Handles Cart logic &amp; Order placement.</a:t>
            </a:r>
          </a:p>
          <a:p>
            <a:pPr marL="604521" lvl="1" indent="-302261" algn="l">
              <a:lnSpc>
                <a:spcPts val="5320"/>
              </a:lnSpc>
              <a:buFont typeface="Arial"/>
              <a:buChar char="•"/>
            </a:pPr>
            <a:r>
              <a:rPr lang="en-US" sz="2800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Billing Service:</a:t>
            </a:r>
            <a:r>
              <a:rPr lang="en-US" sz="280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Handles Invoice Creation</a:t>
            </a:r>
          </a:p>
          <a:p>
            <a:pPr algn="l">
              <a:lnSpc>
                <a:spcPts val="5320"/>
              </a:lnSpc>
            </a:pPr>
            <a:r>
              <a:rPr lang="en-US" sz="2800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Database:</a:t>
            </a:r>
            <a:r>
              <a:rPr lang="en-US" sz="280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MySQL (Relational Data persistence).</a:t>
            </a:r>
          </a:p>
          <a:p>
            <a:pPr algn="l">
              <a:lnSpc>
                <a:spcPts val="5320"/>
              </a:lnSpc>
            </a:pPr>
            <a:endParaRPr lang="en-US" sz="2800">
              <a:solidFill>
                <a:srgbClr val="32323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8" name="AutoShape 8"/>
          <p:cNvSpPr/>
          <p:nvPr/>
        </p:nvSpPr>
        <p:spPr>
          <a:xfrm flipV="1">
            <a:off x="17160902" y="9387963"/>
            <a:ext cx="402200" cy="0"/>
          </a:xfrm>
          <a:prstGeom prst="line">
            <a:avLst/>
          </a:prstGeom>
          <a:ln w="38100" cap="flat">
            <a:solidFill>
              <a:srgbClr val="323232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04139" y="1981518"/>
            <a:ext cx="13730646" cy="9403352"/>
            <a:chOff x="0" y="0"/>
            <a:chExt cx="1211898" cy="8299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1898" cy="829961"/>
            </a:xfrm>
            <a:custGeom>
              <a:avLst/>
              <a:gdLst/>
              <a:ahLst/>
              <a:cxnLst/>
              <a:rect l="l" t="t" r="r" b="b"/>
              <a:pathLst>
                <a:path w="1211898" h="829961">
                  <a:moveTo>
                    <a:pt x="23681" y="0"/>
                  </a:moveTo>
                  <a:lnTo>
                    <a:pt x="1188216" y="0"/>
                  </a:lnTo>
                  <a:cubicBezTo>
                    <a:pt x="1194497" y="0"/>
                    <a:pt x="1200521" y="2495"/>
                    <a:pt x="1204962" y="6936"/>
                  </a:cubicBezTo>
                  <a:cubicBezTo>
                    <a:pt x="1209403" y="11377"/>
                    <a:pt x="1211898" y="17401"/>
                    <a:pt x="1211898" y="23681"/>
                  </a:cubicBezTo>
                  <a:lnTo>
                    <a:pt x="1211898" y="806280"/>
                  </a:lnTo>
                  <a:cubicBezTo>
                    <a:pt x="1211898" y="819359"/>
                    <a:pt x="1201295" y="829961"/>
                    <a:pt x="1188216" y="829961"/>
                  </a:cubicBezTo>
                  <a:lnTo>
                    <a:pt x="23681" y="829961"/>
                  </a:lnTo>
                  <a:cubicBezTo>
                    <a:pt x="17401" y="829961"/>
                    <a:pt x="11377" y="827466"/>
                    <a:pt x="6936" y="823025"/>
                  </a:cubicBezTo>
                  <a:cubicBezTo>
                    <a:pt x="2495" y="818584"/>
                    <a:pt x="0" y="812560"/>
                    <a:pt x="0" y="806280"/>
                  </a:cubicBezTo>
                  <a:lnTo>
                    <a:pt x="0" y="23681"/>
                  </a:lnTo>
                  <a:cubicBezTo>
                    <a:pt x="0" y="17401"/>
                    <a:pt x="2495" y="11377"/>
                    <a:pt x="6936" y="6936"/>
                  </a:cubicBezTo>
                  <a:cubicBezTo>
                    <a:pt x="11377" y="2495"/>
                    <a:pt x="17401" y="0"/>
                    <a:pt x="23681" y="0"/>
                  </a:cubicBezTo>
                  <a:close/>
                </a:path>
              </a:pathLst>
            </a:custGeom>
            <a:blipFill>
              <a:blip r:embed="rId2"/>
              <a:stretch>
                <a:fillRect l="-1395" r="-139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763208" y="500329"/>
            <a:ext cx="7688063" cy="944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1"/>
              </a:lnSpc>
            </a:pPr>
            <a:r>
              <a:rPr lang="en-US" sz="6837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Architecture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40085" y="1728065"/>
            <a:ext cx="12559509" cy="8224161"/>
            <a:chOff x="0" y="0"/>
            <a:chExt cx="1057720" cy="692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7720" cy="692611"/>
            </a:xfrm>
            <a:custGeom>
              <a:avLst/>
              <a:gdLst/>
              <a:ahLst/>
              <a:cxnLst/>
              <a:rect l="l" t="t" r="r" b="b"/>
              <a:pathLst>
                <a:path w="1057720" h="692611">
                  <a:moveTo>
                    <a:pt x="21575" y="0"/>
                  </a:moveTo>
                  <a:lnTo>
                    <a:pt x="1036145" y="0"/>
                  </a:lnTo>
                  <a:cubicBezTo>
                    <a:pt x="1041867" y="0"/>
                    <a:pt x="1047355" y="2273"/>
                    <a:pt x="1051401" y="6319"/>
                  </a:cubicBezTo>
                  <a:cubicBezTo>
                    <a:pt x="1055447" y="10365"/>
                    <a:pt x="1057720" y="15853"/>
                    <a:pt x="1057720" y="21575"/>
                  </a:cubicBezTo>
                  <a:lnTo>
                    <a:pt x="1057720" y="671037"/>
                  </a:lnTo>
                  <a:cubicBezTo>
                    <a:pt x="1057720" y="676758"/>
                    <a:pt x="1055447" y="682246"/>
                    <a:pt x="1051401" y="686292"/>
                  </a:cubicBezTo>
                  <a:cubicBezTo>
                    <a:pt x="1047355" y="690338"/>
                    <a:pt x="1041867" y="692611"/>
                    <a:pt x="1036145" y="692611"/>
                  </a:cubicBezTo>
                  <a:lnTo>
                    <a:pt x="21575" y="692611"/>
                  </a:lnTo>
                  <a:cubicBezTo>
                    <a:pt x="15853" y="692611"/>
                    <a:pt x="10365" y="690338"/>
                    <a:pt x="6319" y="686292"/>
                  </a:cubicBezTo>
                  <a:cubicBezTo>
                    <a:pt x="2273" y="682246"/>
                    <a:pt x="0" y="676758"/>
                    <a:pt x="0" y="671037"/>
                  </a:cubicBezTo>
                  <a:lnTo>
                    <a:pt x="0" y="21575"/>
                  </a:lnTo>
                  <a:cubicBezTo>
                    <a:pt x="0" y="15853"/>
                    <a:pt x="2273" y="10365"/>
                    <a:pt x="6319" y="6319"/>
                  </a:cubicBezTo>
                  <a:cubicBezTo>
                    <a:pt x="10365" y="2273"/>
                    <a:pt x="15853" y="0"/>
                    <a:pt x="21575" y="0"/>
                  </a:cubicBezTo>
                  <a:close/>
                </a:path>
              </a:pathLst>
            </a:custGeom>
            <a:blipFill>
              <a:blip r:embed="rId2"/>
              <a:stretch>
                <a:fillRect t="-873" b="-873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763208" y="500329"/>
            <a:ext cx="7688063" cy="944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1"/>
              </a:lnSpc>
            </a:pPr>
            <a:r>
              <a:rPr lang="en-US" sz="6837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Backend Design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13285" y="1768344"/>
            <a:ext cx="13368800" cy="8518656"/>
            <a:chOff x="0" y="0"/>
            <a:chExt cx="1960961" cy="12495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60961" cy="1249533"/>
            </a:xfrm>
            <a:custGeom>
              <a:avLst/>
              <a:gdLst/>
              <a:ahLst/>
              <a:cxnLst/>
              <a:rect l="l" t="t" r="r" b="b"/>
              <a:pathLst>
                <a:path w="1960961" h="1249533">
                  <a:moveTo>
                    <a:pt x="24322" y="0"/>
                  </a:moveTo>
                  <a:lnTo>
                    <a:pt x="1936639" y="0"/>
                  </a:lnTo>
                  <a:cubicBezTo>
                    <a:pt x="1950072" y="0"/>
                    <a:pt x="1960961" y="10889"/>
                    <a:pt x="1960961" y="24322"/>
                  </a:cubicBezTo>
                  <a:lnTo>
                    <a:pt x="1960961" y="1225210"/>
                  </a:lnTo>
                  <a:cubicBezTo>
                    <a:pt x="1960961" y="1238643"/>
                    <a:pt x="1950072" y="1249533"/>
                    <a:pt x="1936639" y="1249533"/>
                  </a:cubicBezTo>
                  <a:lnTo>
                    <a:pt x="24322" y="1249533"/>
                  </a:lnTo>
                  <a:cubicBezTo>
                    <a:pt x="10889" y="1249533"/>
                    <a:pt x="0" y="1238643"/>
                    <a:pt x="0" y="1225210"/>
                  </a:cubicBezTo>
                  <a:lnTo>
                    <a:pt x="0" y="24322"/>
                  </a:lnTo>
                  <a:cubicBezTo>
                    <a:pt x="0" y="10889"/>
                    <a:pt x="10889" y="0"/>
                    <a:pt x="24322" y="0"/>
                  </a:cubicBezTo>
                  <a:close/>
                </a:path>
              </a:pathLst>
            </a:custGeom>
            <a:blipFill>
              <a:blip r:embed="rId2"/>
              <a:stretch>
                <a:fillRect t="-2671" b="-2671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711704" y="892098"/>
            <a:ext cx="8675266" cy="9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28"/>
              </a:lnSpc>
            </a:pPr>
            <a:r>
              <a:rPr lang="en-US" sz="8172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Database Design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404" b="-940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64228" y="4135200"/>
            <a:ext cx="8759544" cy="1458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26"/>
              </a:lnSpc>
            </a:pPr>
            <a:r>
              <a:rPr lang="en-US" sz="10602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Key Features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425</Words>
  <Application>Microsoft Office PowerPoint</Application>
  <PresentationFormat>Custom</PresentationFormat>
  <Paragraphs>66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Arial</vt:lpstr>
      <vt:lpstr>Bricolage Grotesque</vt:lpstr>
      <vt:lpstr>Bricolage Grotesque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Order &amp; Inventory</dc:title>
  <cp:lastModifiedBy>Garvit Agarwal</cp:lastModifiedBy>
  <cp:revision>4</cp:revision>
  <dcterms:created xsi:type="dcterms:W3CDTF">2006-08-16T00:00:00Z</dcterms:created>
  <dcterms:modified xsi:type="dcterms:W3CDTF">2026-01-06T08:57:17Z</dcterms:modified>
  <dc:identifier>DAG9m4zWK0c</dc:identifier>
</cp:coreProperties>
</file>